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74085600f34141" /><Relationship Type="http://schemas.openxmlformats.org/officeDocument/2006/relationships/extended-properties" Target="/docProps/app.xml" Id="R3092aa0d8d6e4bc3" /><Relationship Type="http://schemas.openxmlformats.org/officeDocument/2006/relationships/officeDocument" Target="/ppt/presentation.xml" Id="R64a3c63b763f43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19b790f8e4e48e4"/>
  </p:sldMasterIdLst>
  <p:notesMasterIdLst>
    <p:notesMasterId xmlns:r="http://schemas.openxmlformats.org/officeDocument/2006/relationships" r:id="Rcc934645ca2146a3"/>
  </p:notesMasterIdLst>
  <p:sldIdLst>
    <p:sldId xmlns:r="http://schemas.openxmlformats.org/officeDocument/2006/relationships" id="256" r:id="R900e66d16c5f41be"/>
    <p:sldId xmlns:r="http://schemas.openxmlformats.org/officeDocument/2006/relationships" id="257" r:id="R8f773b5a8c60451a"/>
    <p:sldId xmlns:r="http://schemas.openxmlformats.org/officeDocument/2006/relationships" id="258" r:id="R7d8b3dade5a84923"/>
    <p:sldId xmlns:r="http://schemas.openxmlformats.org/officeDocument/2006/relationships" id="259" r:id="R5e648fee51a541ce"/>
    <p:sldId xmlns:r="http://schemas.openxmlformats.org/officeDocument/2006/relationships" id="260" r:id="R12c3b45c92f34b2c"/>
    <p:sldId xmlns:r="http://schemas.openxmlformats.org/officeDocument/2006/relationships" id="261" r:id="Rcc85eb446abb4e5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dc6fc483914bff" /><Relationship Type="http://schemas.openxmlformats.org/officeDocument/2006/relationships/slideMaster" Target="/ppt/slideMasters/slideMaster1.xml" Id="R719b790f8e4e48e4" /><Relationship Type="http://schemas.openxmlformats.org/officeDocument/2006/relationships/notesMaster" Target="/ppt/notesMasters/notesMaster1.xml" Id="Rcc934645ca2146a3" /><Relationship Type="http://schemas.openxmlformats.org/officeDocument/2006/relationships/presProps" Target="/ppt/presProps.xml" Id="R4b4fbf8dedf54e10" /><Relationship Type="http://schemas.openxmlformats.org/officeDocument/2006/relationships/tableStyles" Target="/ppt/tableStyles.xml" Id="R03f77e3c6d684b35" /><Relationship Type="http://schemas.openxmlformats.org/officeDocument/2006/relationships/slide" Target="/ppt/slides/slide1.xml" Id="R900e66d16c5f41be" /><Relationship Type="http://schemas.openxmlformats.org/officeDocument/2006/relationships/slide" Target="/ppt/slides/slide2.xml" Id="R8f773b5a8c60451a" /><Relationship Type="http://schemas.openxmlformats.org/officeDocument/2006/relationships/slide" Target="/ppt/slides/slide3.xml" Id="R7d8b3dade5a84923" /><Relationship Type="http://schemas.openxmlformats.org/officeDocument/2006/relationships/slide" Target="/ppt/slides/slide4.xml" Id="R5e648fee51a541ce" /><Relationship Type="http://schemas.openxmlformats.org/officeDocument/2006/relationships/slide" Target="/ppt/slides/slide5.xml" Id="R12c3b45c92f34b2c" /><Relationship Type="http://schemas.openxmlformats.org/officeDocument/2006/relationships/slide" Target="/ppt/slides/slide6.xml" Id="Rcc85eb446abb4e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69d7083b34f40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1f3999e56445b2" /><Relationship Type="http://schemas.openxmlformats.org/officeDocument/2006/relationships/notesMaster" Target="/ppt/notesMasters/notesMaster1.xml" Id="Ra236e2c0bbe245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e50d2ccee64079" /><Relationship Type="http://schemas.openxmlformats.org/officeDocument/2006/relationships/notesMaster" Target="/ppt/notesMasters/notesMaster1.xml" Id="R86d2057809ce40e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a653ee074d4ad4" /><Relationship Type="http://schemas.openxmlformats.org/officeDocument/2006/relationships/notesMaster" Target="/ppt/notesMasters/notesMaster1.xml" Id="R4e01ad0b479249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f83715554d4c54" /><Relationship Type="http://schemas.openxmlformats.org/officeDocument/2006/relationships/notesMaster" Target="/ppt/notesMasters/notesMaster1.xml" Id="R46fbeb86986b48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43682121c14a65" /><Relationship Type="http://schemas.openxmlformats.org/officeDocument/2006/relationships/notesMaster" Target="/ppt/notesMasters/notesMaster1.xml" Id="Rc08bb5f1ad9e4d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c0a9aab5a34c63" /><Relationship Type="http://schemas.openxmlformats.org/officeDocument/2006/relationships/notesMaster" Target="/ppt/notesMasters/notesMaster1.xml" Id="R15e706f2910c45c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68f40ab4a745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f0040fff5e4f30" /><Relationship Type="http://schemas.openxmlformats.org/officeDocument/2006/relationships/slideLayout" Target="/ppt/slideLayouts/slideLayout1.xml" Id="R659e653de22a4e5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9e653de22a4e5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660f927b84931" /><Relationship Type="http://schemas.openxmlformats.org/officeDocument/2006/relationships/notesSlide" Target="/ppt/notesSlides/notesSlide1.xml" Id="R925e60ffbcd94f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f0c1e9bb76446a" /><Relationship Type="http://schemas.openxmlformats.org/officeDocument/2006/relationships/notesSlide" Target="/ppt/notesSlides/notesSlide2.xml" Id="R953436377bba4d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9422df3fba4321" /><Relationship Type="http://schemas.openxmlformats.org/officeDocument/2006/relationships/notesSlide" Target="/ppt/notesSlides/notesSlide3.xml" Id="Rbac61596dcc44d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472eda257b4e21" /><Relationship Type="http://schemas.openxmlformats.org/officeDocument/2006/relationships/notesSlide" Target="/ppt/notesSlides/notesSlide4.xml" Id="R9e0c995f9bd34e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2b26a946249f7" /><Relationship Type="http://schemas.openxmlformats.org/officeDocument/2006/relationships/notesSlide" Target="/ppt/notesSlides/notesSlide5.xml" Id="Rd3f71c9248cc44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1b692c5c14db1" /><Relationship Type="http://schemas.openxmlformats.org/officeDocument/2006/relationships/notesSlide" Target="/ppt/notesSlides/notesSlide6.xml" Id="R7642d8fe574a4f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743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37DCD9-4262-46D1-9B3F-4F247718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4301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36FBBC-E721-4B0A-86ED-91E806A6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-762000"/>
            <a:ext cx="4572000" cy="819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2CC66D-C703-4852-835D-4ACA95E7E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-304800"/>
            <a:ext cx="3714750" cy="7429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8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3F7884-FA4D-4652-AFCA-402CD94D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2571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444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14C078-C70A-493B-94AA-5EEB6FD70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90575"/>
            <a:ext cx="2381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667"/>
          </a:bodyPr>
          <a:lstStyle xmlns:a="http://schemas.openxmlformats.org/drawingml/2006/main"/>
          <a:p xmlns:a="http://schemas.openxmlformats.org/drawingml/2006/main">
            <a:pPr>
              <a:defRPr sz="750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750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CAMPANHA DE OUTUBRO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E6275-F6F5-4730-96F1-7E082BAA4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333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N.Zap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1670AA-E31C-426A-9CFB-651FC870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6667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200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4200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Mais tempo para provar que o N.Zap funciona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5B45C2-E896-4AD5-8AD9-7BFEEAE1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571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F5D8CC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F5D8CC"/>
                </a:solidFill>
                <a:latin typeface="Arial"/>
                <a:ea typeface="Arial"/>
                <a:cs typeface="Arial"/>
              </a:rPr>
              <a:t>Condições comerciais para projetos digitais e operações que precisam conversar melhor pelo WhatsApp.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02F9F0-86DE-4777-95F6-07DCFF78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162175"/>
            <a:ext cx="2762250" cy="2152650"/>
          </a:xfrm>
          <a:prstGeom xmlns:a="http://schemas.openxmlformats.org/drawingml/2006/main" prst="roundRect">
            <a:avLst>
              <a:gd name="adj" fmla="val 13274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6531DE-3042-4E9D-B6F7-6C44743C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4479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DF683C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DF683C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66C738-395F-4EBC-89C2-A53815EE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019425"/>
            <a:ext cx="2333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15 meses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BD8824-CE7E-4E6D-A4C6-A85A12D0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619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na oferta principal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EF127-95F3-4966-9F85-C12512D0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769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FFD27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FFD27F"/>
                </a:solidFill>
                <a:latin typeface="Arial"/>
                <a:ea typeface="Arial"/>
                <a:cs typeface="Arial"/>
              </a:rPr>
              <a:t>Nicacio INC</a:t>
            </a:r>
          </a:p>
        </p:txBody>
      </p:sp>
    </p:spTree>
    <p:extLst>
      <p:ext uri="{BB962C8B-B14F-4D97-AF65-F5344CB8AC3E}">
        <p14:creationId xmlns:p14="http://schemas.microsoft.com/office/powerpoint/2010/main" val="12723121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994CEB-1B39-43C0-B6C7-69687B3B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N.Zap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E73E3E-2D21-48C8-B9B3-4CA9D138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8100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939"/>
          </a:bodyPr>
          <a:lstStyle xmlns:a="http://schemas.openxmlformats.org/drawingml/2006/main"/>
          <a:p xmlns:a="http://schemas.openxmlformats.org/drawingml/2006/main">
            <a:pPr>
              <a:defRPr sz="82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F1BF68-11AB-4907-9992-A960FB972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5725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 i="0">
                <a:solidFill>
                  <a:srgbClr val="DF683C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DF683C"/>
                </a:solidFill>
                <a:latin typeface="Arial"/>
                <a:ea typeface="Arial"/>
                <a:cs typeface="Arial"/>
              </a:rPr>
              <a:t>A PLATAFORMA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8DC2CE-466D-4DFE-A159-3FBF01D8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57300"/>
            <a:ext cx="695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3761"/>
          </a:bodyPr>
          <a:lstStyle xmlns:a="http://schemas.openxmlformats.org/drawingml/2006/main"/>
          <a:p xmlns:a="http://schemas.openxmlformats.org/drawingml/2006/main">
            <a:pPr>
              <a:defRPr sz="2925" b="1" i="0">
                <a:solidFill>
                  <a:srgbClr val="33251F"/>
                </a:solidFill>
                <a:latin typeface="Arial"/>
                <a:ea typeface="Arial"/>
                <a:cs typeface="Arial"/>
              </a:defRPr>
            </a:pPr>
            <a:r>
              <a:rPr sz="2925" b="1" i="0">
                <a:solidFill>
                  <a:srgbClr val="33251F"/>
                </a:solidFill>
                <a:latin typeface="Arial"/>
                <a:ea typeface="Arial"/>
                <a:cs typeface="Arial"/>
              </a:rPr>
              <a:t>WhatsApp organizado para vendas, atendimento e automação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FA9681-306D-4307-9EC7-439CE5B9E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05050"/>
            <a:ext cx="590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181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O N.Zap reúne conexão, comunicação e operação em um único ambiente. Sua equipe trabalha com contexto e seu sistema pode participar da conversa.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E55A9C-F22E-4FF4-B415-F253B516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48050"/>
            <a:ext cx="476250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FCABB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CF8CA1-DA09-4AF1-9A6B-88B6E65D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29025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Campanhas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50CE6-7A3D-41BC-B3C4-60EA82B8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33825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Disparos segmentados com controle de envio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0BF5AA-C2E4-461C-8E6E-FF1C7D6D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448050"/>
            <a:ext cx="476250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FCAB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6CF686-C743-4F9A-90C0-086D688B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629025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N.Flow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133FE2-4511-49E1-A45B-1995D45D6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933825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Bots visuais com regras, variáveis e integrações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7D29C2-2FD7-4ED5-BD24-5FC5D6989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476250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FCAB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53C3D0-EE4A-4EF7-BCDF-6980C2382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52975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N.Chat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C48BA-E20C-4682-992E-82F61A47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57775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Caixa compartilhada para o time atender junto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F00D74-FF88-4456-9FE0-D42A7A66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572000"/>
            <a:ext cx="476250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FCAB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C176CE-F214-4018-BA63-F2DBA0EE8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752975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API REST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A3E77A-E12B-42CB-A7AC-4F094136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057775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Mensagens e fluxos acionados pelo seu sistema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467097-7235-49C7-B5D9-70194976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CAB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7ADAF6-08B6-46A6-8B3D-1EA5E92B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000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6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Nicacio INC · Campanha comercial de outubro</a:t>
            </a:r>
          </a:p>
        </p:txBody>
      </p:sp>
    </p:spTree>
    <p:extLst>
      <p:ext uri="{BB962C8B-B14F-4D97-AF65-F5344CB8AC3E}">
        <p14:creationId xmlns:p14="http://schemas.microsoft.com/office/powerpoint/2010/main" val="16733214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13EDED-AAB7-45F5-9578-97CBCE32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N.Zap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95EE81-9DDA-473A-AB87-D09A87DFD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8100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939"/>
          </a:bodyPr>
          <a:lstStyle xmlns:a="http://schemas.openxmlformats.org/drawingml/2006/main"/>
          <a:p xmlns:a="http://schemas.openxmlformats.org/drawingml/2006/main">
            <a:pPr>
              <a:defRPr sz="82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3A9ECE-1FE6-46BD-A056-957D447DD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5725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 i="0">
                <a:solidFill>
                  <a:srgbClr val="DF683C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DF683C"/>
                </a:solidFill>
                <a:latin typeface="Arial"/>
                <a:ea typeface="Arial"/>
                <a:cs typeface="Arial"/>
              </a:rPr>
              <a:t>AUTOMAÇÃO E EQUIPE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0D9DF-797D-4198-B553-FEA1AF08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57300"/>
            <a:ext cx="790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220"/>
          </a:bodyPr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33251F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33251F"/>
                </a:solidFill>
                <a:latin typeface="Arial"/>
                <a:ea typeface="Arial"/>
                <a:cs typeface="Arial"/>
              </a:rPr>
              <a:t>Uma jornada começa no bot e segue para a pessoa certa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EA911A-4546-40F1-951F-AB11980D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73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N.Flow organiza cada etapa. N.Chat dá visibilidade para a equipe assumir a conversa quando necessário.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11DFB4-58DA-47B5-8598-B7A38648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24150"/>
            <a:ext cx="4762500" cy="2533650"/>
          </a:xfrm>
          <a:prstGeom xmlns:a="http://schemas.openxmlformats.org/drawingml/2006/main" prst="roundRect">
            <a:avLst>
              <a:gd name="adj" fmla="val 82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29EA9-3CD9-4690-8E02-FC0C7CE2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43250"/>
            <a:ext cx="952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1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B5459E-A406-4089-9206-7AF54161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209925"/>
            <a:ext cx="762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667"/>
          </a:bodyPr>
          <a:lstStyle xmlns:a="http://schemas.openxmlformats.org/drawingml/2006/main"/>
          <a:p xmlns:a="http://schemas.openxmlformats.org/drawingml/2006/main">
            <a:pPr>
              <a:defRPr sz="75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75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N.FLOW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2990C5-3D8D-4EFD-AC85-6CEDC2DF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385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481"/>
          </a:bodyPr>
          <a:lstStyle xmlns:a="http://schemas.openxmlformats.org/drawingml/2006/main"/>
          <a:p xmlns:a="http://schemas.openxmlformats.org/drawingml/2006/main">
            <a:pPr>
              <a:defRPr sz="2025" b="1" i="0">
                <a:solidFill>
                  <a:srgbClr val="33251F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33251F"/>
                </a:solidFill>
                <a:latin typeface="Arial"/>
                <a:ea typeface="Arial"/>
                <a:cs typeface="Arial"/>
              </a:rPr>
              <a:t>Bot visual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78C418-8377-4BE3-83A0-946D2BEF2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672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71A8FE-B82A-499C-B512-802D8C6DD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1910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Perguntas e decisões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CE928C-278C-49B2-A20D-204C5B0D9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6672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F25065-BA48-4398-9740-B27D5EFA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9105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Variáveis e integrações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E84406-7071-463D-97B1-EEE1F2C2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673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90E918-FA2F-4DA3-868C-5447301C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9911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IA e transferência de atendimento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4F0446-5447-458E-B111-53A17E7AE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24150"/>
            <a:ext cx="4762500" cy="2533650"/>
          </a:xfrm>
          <a:prstGeom xmlns:a="http://schemas.openxmlformats.org/drawingml/2006/main" prst="roundRect">
            <a:avLst>
              <a:gd name="adj" fmla="val 8271"/>
            </a:avLst>
          </a:prstGeom>
          <a:solidFill xmlns:a="http://schemas.openxmlformats.org/drawingml/2006/main">
            <a:srgbClr val="74301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DA3470-E980-4511-8B58-85754AB6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43250"/>
            <a:ext cx="952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444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B0473A-C153-4AAF-B8BD-07E929F8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209925"/>
            <a:ext cx="762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667"/>
          </a:bodyPr>
          <a:lstStyle xmlns:a="http://schemas.openxmlformats.org/drawingml/2006/main"/>
          <a:p xmlns:a="http://schemas.openxmlformats.org/drawingml/2006/main">
            <a:pPr>
              <a:defRPr sz="750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750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N.CHAT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5ADA1C-758B-43F2-A9E1-096F98B67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38550"/>
            <a:ext cx="371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481"/>
          </a:bodyPr>
          <a:lstStyle xmlns:a="http://schemas.openxmlformats.org/drawingml/2006/main"/>
          <a:p xmlns:a="http://schemas.openxmlformats.org/drawingml/2006/main">
            <a:pPr>
              <a:defRPr sz="2025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Atendimento compartilhado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7D1AB5-2DE5-4FAC-BB66-93326B93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2672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7DB3C3-3661-4A08-8E20-7D166088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1910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F5D8C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F5D8CC"/>
                </a:solidFill>
                <a:latin typeface="Arial"/>
                <a:ea typeface="Arial"/>
                <a:cs typeface="Arial"/>
              </a:rPr>
              <a:t>Histórico em uma só tela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D88D36-7FE5-468F-B549-18F83AC4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6672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929BDB-FA11-4EF2-8BFC-BA0D8C28B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59105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F5D8C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F5D8CC"/>
                </a:solidFill>
                <a:latin typeface="Arial"/>
                <a:ea typeface="Arial"/>
                <a:cs typeface="Arial"/>
              </a:rPr>
              <a:t>Transferência entre atendentes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7E1F55-EA29-4788-BEA1-7F6034B42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0673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F61452-7D18-4EFD-A84E-816237CE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9911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F5D8CC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F5D8CC"/>
                </a:solidFill>
                <a:latin typeface="Arial"/>
                <a:ea typeface="Arial"/>
                <a:cs typeface="Arial"/>
              </a:rPr>
              <a:t>Bot e equipe no mesmo processo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5B1CA7-DFCE-446F-9A67-EB4440E0F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CAB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ED6834-47A5-4563-8B3F-901C197B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000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6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Nicacio INC · Campanha comercial de outubro</a:t>
            </a:r>
          </a:p>
        </p:txBody>
      </p:sp>
    </p:spTree>
    <p:extLst>
      <p:ext uri="{BB962C8B-B14F-4D97-AF65-F5344CB8AC3E}">
        <p14:creationId xmlns:p14="http://schemas.microsoft.com/office/powerpoint/2010/main" val="6169246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1B1966-B5F9-4C4D-B5B2-C5BEA4047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N.Zap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03B63D-B0BD-4FFB-8193-0C0993EE3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8100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939"/>
          </a:bodyPr>
          <a:lstStyle xmlns:a="http://schemas.openxmlformats.org/drawingml/2006/main"/>
          <a:p xmlns:a="http://schemas.openxmlformats.org/drawingml/2006/main">
            <a:pPr>
              <a:defRPr sz="82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E7A5A1-9934-4DD7-9298-77C8793E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5725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 i="0">
                <a:solidFill>
                  <a:srgbClr val="DF683C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DF683C"/>
                </a:solidFill>
                <a:latin typeface="Arial"/>
                <a:ea typeface="Arial"/>
                <a:cs typeface="Arial"/>
              </a:rPr>
              <a:t>INTEGRAÇÃO POR API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E5935A-989F-4894-87CF-A1660C1A6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57300"/>
            <a:ext cx="6191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3761"/>
          </a:bodyPr>
          <a:lstStyle xmlns:a="http://schemas.openxmlformats.org/drawingml/2006/main"/>
          <a:p xmlns:a="http://schemas.openxmlformats.org/drawingml/2006/main">
            <a:pPr>
              <a:defRPr sz="2925" b="1" i="0">
                <a:solidFill>
                  <a:srgbClr val="33251F"/>
                </a:solidFill>
                <a:latin typeface="Arial"/>
                <a:ea typeface="Arial"/>
                <a:cs typeface="Arial"/>
              </a:defRPr>
            </a:pPr>
            <a:r>
              <a:rPr sz="2925" b="1" i="0">
                <a:solidFill>
                  <a:srgbClr val="33251F"/>
                </a:solidFill>
                <a:latin typeface="Arial"/>
                <a:ea typeface="Arial"/>
                <a:cs typeface="Arial"/>
              </a:rPr>
              <a:t>Seu site, CRM ou ERP conversa com o WhatsApp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A5A12B-CFDB-4F71-8548-4BC6DDC26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66950"/>
            <a:ext cx="552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A API REST permite disparar mensagens, iniciar fluxos, usar N.2FA e receber eventos por webhook.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736A64-0268-4844-9269-3BC3EA76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47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B33C5C-F5C1-4157-A86A-B480076D3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Envio de mensagens transacionais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D287F4-36B9-49B3-B44A-89CBF37E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2F50F1-B31A-4F0E-90FB-BA9743D16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3855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Início de jornadas N.Flow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95A73-3537-4303-8CD4-C47573344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48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F50C54-D5BD-4F5F-AE94-509641CFD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386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Autenticação em duas etapas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FC740D-F8C9-474E-B1E3-34B64D9C2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148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EE445A-A420-4665-8AF4-9A3FA6FE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3865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Webhooks para mensagens recebidas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757D4B-F7DB-4ADA-BFEA-7E5C59090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485900"/>
            <a:ext cx="4286250" cy="3429000"/>
          </a:xfrm>
          <a:prstGeom xmlns:a="http://schemas.openxmlformats.org/drawingml/2006/main" prst="roundRect">
            <a:avLst>
              <a:gd name="adj" fmla="val 6111"/>
            </a:avLst>
          </a:prstGeom>
          <a:solidFill xmlns:a="http://schemas.openxmlformats.org/drawingml/2006/main">
            <a:srgbClr val="74301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23B52D-9931-4786-A473-E794F160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857375"/>
            <a:ext cx="3381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FFD27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FFD27F"/>
                </a:solidFill>
                <a:latin typeface="Arial"/>
                <a:ea typeface="Arial"/>
                <a:cs typeface="Arial"/>
              </a:rPr>
              <a:t>POST /api/v1/messages/send-text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4E2FCA-E288-4479-B48F-0A223BB8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381250"/>
            <a:ext cx="3333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E9F8E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E9F8EF"/>
                </a:solidFill>
                <a:latin typeface="Arial"/>
                <a:ea typeface="Arial"/>
                <a:cs typeface="Arial"/>
              </a:rPr>
              <a:t>{</a:t>
            </a:r>
          </a:p>
          <a:p xmlns:a="http://schemas.openxmlformats.org/drawingml/2006/main">
            <a:pPr>
              <a:defRPr sz="1275" b="0" i="0">
                <a:solidFill>
                  <a:srgbClr val="E9F8E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E9F8EF"/>
                </a:solidFill>
                <a:latin typeface="Arial"/>
                <a:ea typeface="Arial"/>
                <a:cs typeface="Arial"/>
              </a:rPr>
              <a:t>  "instanceId": "sua-instancia",</a:t>
            </a:r>
          </a:p>
          <a:p xmlns:a="http://schemas.openxmlformats.org/drawingml/2006/main">
            <a:pPr>
              <a:defRPr sz="1275" b="0" i="0">
                <a:solidFill>
                  <a:srgbClr val="E9F8E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E9F8EF"/>
                </a:solidFill>
                <a:latin typeface="Arial"/>
                <a:ea typeface="Arial"/>
                <a:cs typeface="Arial"/>
              </a:rPr>
              <a:t>  "to": "5511999998888",</a:t>
            </a:r>
          </a:p>
          <a:p xmlns:a="http://schemas.openxmlformats.org/drawingml/2006/main">
            <a:pPr>
              <a:defRPr sz="1275" b="0" i="0">
                <a:solidFill>
                  <a:srgbClr val="E9F8E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E9F8EF"/>
                </a:solidFill>
                <a:latin typeface="Arial"/>
                <a:ea typeface="Arial"/>
                <a:cs typeface="Arial"/>
              </a:rPr>
              <a:t>  "text": "Olá!"</a:t>
            </a:r>
          </a:p>
          <a:p xmlns:a="http://schemas.openxmlformats.org/drawingml/2006/main">
            <a:pPr>
              <a:defRPr sz="1275" b="0" i="0">
                <a:solidFill>
                  <a:srgbClr val="E9F8E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E9F8EF"/>
                </a:solidFill>
                <a:latin typeface="Arial"/>
                <a:ea typeface="Arial"/>
                <a:cs typeface="Arial"/>
              </a:rPr>
              <a:t>}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D47150-B90A-4E6B-BBA4-B0BB2344E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1719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0" i="0">
                <a:solidFill>
                  <a:srgbClr val="B8DCC6"/>
                </a:solidFill>
                <a:latin typeface="Arial"/>
                <a:ea typeface="Arial"/>
                <a:cs typeface="Arial"/>
              </a:defRPr>
            </a:pPr>
            <a:r>
              <a:rPr sz="975" b="0" i="0">
                <a:solidFill>
                  <a:srgbClr val="B8DCC6"/>
                </a:solidFill>
                <a:latin typeface="Arial"/>
                <a:ea typeface="Arial"/>
                <a:cs typeface="Arial"/>
              </a:rPr>
              <a:t>Documentação completa no painel N.Zap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16A520-2587-4E7D-BB9F-90BAE9E8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CAB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C1A594-D87A-4899-974D-7A6BF9F2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000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6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Nicacio INC · Campanha comercial de outubro</a:t>
            </a:r>
          </a:p>
        </p:txBody>
      </p:sp>
    </p:spTree>
    <p:extLst>
      <p:ext uri="{BB962C8B-B14F-4D97-AF65-F5344CB8AC3E}">
        <p14:creationId xmlns:p14="http://schemas.microsoft.com/office/powerpoint/2010/main" val="15788475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743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C97659-9AA3-4DE5-A741-5591AB0B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N.Zap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CA7B0B-97CD-4FA6-8592-02F3CA86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8100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939"/>
          </a:bodyPr>
          <a:lstStyle xmlns:a="http://schemas.openxmlformats.org/drawingml/2006/main"/>
          <a:p xmlns:a="http://schemas.openxmlformats.org/drawingml/2006/main">
            <a:pPr>
              <a:defRPr sz="82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02312-483D-4435-8649-F6A85FE4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5725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 i="0">
                <a:solidFill>
                  <a:srgbClr val="DF683C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DF683C"/>
                </a:solidFill>
                <a:latin typeface="Arial"/>
                <a:ea typeface="Arial"/>
                <a:cs typeface="Arial"/>
              </a:rPr>
              <a:t>CONDIÇÕES DE OUTUBRO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D3DEF-4A6C-4190-AA03-0999741D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57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872"/>
          </a:bodyPr>
          <a:lstStyle xmlns:a="http://schemas.openxmlformats.org/drawingml/2006/main"/>
          <a:p xmlns:a="http://schemas.openxmlformats.org/drawingml/2006/main">
            <a:pPr>
              <a:defRPr sz="2925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2925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Duas formas de começar com o N.Zap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F4DD12-3094-4C3D-9896-82999C3B8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704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F5D8CC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5D8CC"/>
                </a:solidFill>
                <a:latin typeface="Arial"/>
                <a:ea typeface="Arial"/>
                <a:cs typeface="Arial"/>
              </a:rPr>
              <a:t>Escolha entre um projeto completo com a Nicacio INC ou um teste independente da plataforma.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F85084-9AB5-4E0E-8EFE-61266A8C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57500"/>
            <a:ext cx="5095875" cy="257175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73F31"/>
          </a:solidFill>
          <a:ln xmlns:a="http://schemas.openxmlformats.org/drawingml/2006/main" w="9525">
            <a:solidFill>
              <a:srgbClr val="DF683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F01E9-0708-4F43-A440-A12EF0631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2420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F68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F3D47A-73F9-4F68-81D9-B5AB3164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90875"/>
            <a:ext cx="13906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667"/>
          </a:bodyPr>
          <a:lstStyle xmlns:a="http://schemas.openxmlformats.org/drawingml/2006/main"/>
          <a:p xmlns:a="http://schemas.openxmlformats.org/drawingml/2006/main">
            <a:pPr>
              <a:defRPr sz="7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OFERTA PRINCIPAL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F6807-02C7-4763-9FE2-E9D3D47B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38550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889"/>
          </a:bodyPr>
          <a:lstStyle xmlns:a="http://schemas.openxmlformats.org/drawingml/2006/main"/>
          <a:p xmlns:a="http://schemas.openxmlformats.org/drawingml/2006/main">
            <a:pPr>
              <a:defRPr sz="2250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3 meses gratuitos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2FFB4-4CBE-47F8-B2BA-2200A5B22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9100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5D8CC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F5D8CC"/>
                </a:solidFill>
                <a:latin typeface="Arial"/>
                <a:ea typeface="Arial"/>
                <a:cs typeface="Arial"/>
              </a:rPr>
              <a:t>Site, landing page ou integração com sistema existente + N.Zap anual pago.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F363B7-B86D-49E7-AA36-8D7E4340E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149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FFD27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D27F"/>
                </a:solidFill>
                <a:latin typeface="Arial"/>
                <a:ea typeface="Arial"/>
                <a:cs typeface="Arial"/>
              </a:rPr>
              <a:t>12 meses pagos + 3 promocionais = 15 meses de uso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781D8B-0359-4ADE-93EE-333E1B90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857500"/>
            <a:ext cx="5095875" cy="257175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02D23"/>
          </a:solidFill>
          <a:ln xmlns:a="http://schemas.openxmlformats.org/drawingml/2006/main" w="9525">
            <a:solidFill>
              <a:srgbClr val="41625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653E94-283E-4174-976C-A06B9D5C5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124200"/>
            <a:ext cx="17526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15A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FBA123-3641-4536-BCE5-11B50EE4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190875"/>
            <a:ext cx="15621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667"/>
          </a:bodyPr>
          <a:lstStyle xmlns:a="http://schemas.openxmlformats.org/drawingml/2006/main"/>
          <a:p xmlns:a="http://schemas.openxmlformats.org/drawingml/2006/main">
            <a:pPr>
              <a:defRPr sz="750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750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OFERTA ALTERNATIVA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303673-9B50-4394-A9B0-B3E42589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6385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889"/>
          </a:bodyPr>
          <a:lstStyle xmlns:a="http://schemas.openxmlformats.org/drawingml/2006/main"/>
          <a:p xmlns:a="http://schemas.openxmlformats.org/drawingml/2006/main">
            <a:pPr>
              <a:defRPr sz="2250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1 mês gratuito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7FBB67-8887-40BC-BFB3-D182D3A2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19100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5D8CC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F5D8CC"/>
                </a:solidFill>
                <a:latin typeface="Arial"/>
                <a:ea typeface="Arial"/>
                <a:cs typeface="Arial"/>
              </a:rPr>
              <a:t>Teste o N.Zap sem contratar agora um projeto de site ou integração.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A42625-CE8B-4465-8682-963D5D71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9149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FFD27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D27F"/>
                </a:solidFill>
                <a:latin typeface="Arial"/>
                <a:ea typeface="Arial"/>
                <a:cs typeface="Arial"/>
              </a:rPr>
              <a:t>Limite: 1 instância e até 100 mensagens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3DF3D6-9B94-43B5-BC8A-4B9A8A93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CAB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F0E6F6-113D-46F2-A712-CEA44328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000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0" i="0">
                <a:solidFill>
                  <a:srgbClr val="7E594B"/>
                </a:solidFill>
                <a:latin typeface="Arial"/>
                <a:ea typeface="Arial"/>
                <a:cs typeface="Arial"/>
              </a:defRPr>
            </a:pPr>
            <a:r>
              <a:rPr sz="675" b="0" i="0">
                <a:solidFill>
                  <a:srgbClr val="7E594B"/>
                </a:solidFill>
                <a:latin typeface="Arial"/>
                <a:ea typeface="Arial"/>
                <a:cs typeface="Arial"/>
              </a:rPr>
              <a:t>Nicacio INC · Campanha comercial de outubro</a:t>
            </a:r>
          </a:p>
        </p:txBody>
      </p:sp>
    </p:spTree>
    <p:extLst>
      <p:ext uri="{BB962C8B-B14F-4D97-AF65-F5344CB8AC3E}">
        <p14:creationId xmlns:p14="http://schemas.microsoft.com/office/powerpoint/2010/main" val="3250587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DF68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C94FC9-13FE-44E5-8340-CD761DE2A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857250" y="4552950"/>
            <a:ext cx="6858000" cy="2857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855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A7F245-0B16-4268-AE2C-67091855F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62000"/>
            <a:ext cx="2381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4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D42AC8-5F28-4C3E-BD58-9BE40DC7B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8675"/>
            <a:ext cx="2190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667"/>
          </a:bodyPr>
          <a:lstStyle xmlns:a="http://schemas.openxmlformats.org/drawingml/2006/main"/>
          <a:p xmlns:a="http://schemas.openxmlformats.org/drawingml/2006/main">
            <a:pPr>
              <a:defRPr sz="750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750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CAMPANHA VÁLIDA EM OUTUBRO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F91D07-9E61-40CB-AC84-253ACA1D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19250"/>
            <a:ext cx="7429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097"/>
          </a:bodyPr>
          <a:lstStyle xmlns:a="http://schemas.openxmlformats.org/drawingml/2006/main"/>
          <a:p xmlns:a="http://schemas.openxmlformats.org/drawingml/2006/main">
            <a:pPr>
              <a:defRPr sz="3600" b="1" i="0">
                <a:solidFill>
                  <a:srgbClr val="FFF8F2"/>
                </a:solidFill>
                <a:latin typeface="Arial"/>
                <a:ea typeface="Arial"/>
                <a:cs typeface="Arial"/>
              </a:defRPr>
            </a:pPr>
            <a:r>
              <a:rPr sz="3600" b="1" i="0">
                <a:solidFill>
                  <a:srgbClr val="FFF8F2"/>
                </a:solidFill>
                <a:latin typeface="Arial"/>
                <a:ea typeface="Arial"/>
                <a:cs typeface="Arial"/>
              </a:rPr>
              <a:t>Vamos colocar sua próxima conversa em movimento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B3A43E-9BE6-4A3C-8042-EF92DC778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95625"/>
            <a:ext cx="5715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500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FFE9DE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FFE9DE"/>
                </a:solidFill>
                <a:latin typeface="Arial"/>
                <a:ea typeface="Arial"/>
                <a:cs typeface="Arial"/>
              </a:rPr>
              <a:t>Fale com a Nicacio INC para conhecer a oferta adequada ao seu projeto e à sua operação.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49C3CC-5C6B-4CB1-9A3A-F173BDE6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33875"/>
            <a:ext cx="419100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A9721-230A-4098-A010-0A7BD3939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2437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74301D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74301D"/>
                </a:solidFill>
                <a:latin typeface="Arial"/>
                <a:ea typeface="Arial"/>
                <a:cs typeface="Arial"/>
              </a:rPr>
              <a:t>contato@nicacioinc.com.br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0DE7B7-6752-4690-8D16-84026E92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34100"/>
            <a:ext cx="238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FFD27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FFD27F"/>
                </a:solidFill>
                <a:latin typeface="Arial"/>
                <a:ea typeface="Arial"/>
                <a:cs typeface="Arial"/>
              </a:rPr>
              <a:t>N.Zap · Nicacio INC</a:t>
            </a:r>
          </a:p>
        </p:txBody>
      </p:sp>
    </p:spTree>
    <p:extLst>
      <p:ext uri="{BB962C8B-B14F-4D97-AF65-F5344CB8AC3E}">
        <p14:creationId xmlns:p14="http://schemas.microsoft.com/office/powerpoint/2010/main" val="2835232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2026-09-25T21:52:41.8640000Z</dcterms:created>
  <dcterms:modified xsi:type="dcterms:W3CDTF">2026-09-25T21:52:41.8640000Z</dcterms:modified>
</coreProperties>
</file>